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5" r:id="rId8"/>
    <p:sldId id="261" r:id="rId9"/>
    <p:sldId id="262" r:id="rId10"/>
    <p:sldId id="263" r:id="rId11"/>
    <p:sldId id="267" r:id="rId12"/>
    <p:sldId id="264" r:id="rId13"/>
    <p:sldId id="269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83D1"/>
    <a:srgbClr val="8FDAFF"/>
    <a:srgbClr val="57ABFF"/>
    <a:srgbClr val="81D5FF"/>
    <a:srgbClr val="2592FF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44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6B80-82C4-42B5-BC9D-1E400E17AF13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80EA-2652-437B-84AC-4246A9B1F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6B80-82C4-42B5-BC9D-1E400E17AF13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80EA-2652-437B-84AC-4246A9B1F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6B80-82C4-42B5-BC9D-1E400E17AF13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80EA-2652-437B-84AC-4246A9B1F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6B80-82C4-42B5-BC9D-1E400E17AF13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80EA-2652-437B-84AC-4246A9B1F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6B80-82C4-42B5-BC9D-1E400E17AF13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80EA-2652-437B-84AC-4246A9B1F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6B80-82C4-42B5-BC9D-1E400E17AF13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80EA-2652-437B-84AC-4246A9B1F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6B80-82C4-42B5-BC9D-1E400E17AF13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80EA-2652-437B-84AC-4246A9B1F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6B80-82C4-42B5-BC9D-1E400E17AF13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80EA-2652-437B-84AC-4246A9B1F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6B80-82C4-42B5-BC9D-1E400E17AF13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80EA-2652-437B-84AC-4246A9B1F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6B80-82C4-42B5-BC9D-1E400E17AF13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80EA-2652-437B-84AC-4246A9B1F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6B80-82C4-42B5-BC9D-1E400E17AF13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80EA-2652-437B-84AC-4246A9B1F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FDAFF"/>
            </a:gs>
            <a:gs pos="50000">
              <a:srgbClr val="57ABFF"/>
            </a:gs>
            <a:gs pos="100000">
              <a:srgbClr val="4383D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36B80-82C4-42B5-BC9D-1E400E17AF13}" type="datetimeFigureOut">
              <a:rPr lang="ru-RU" smtClean="0"/>
              <a:pPr/>
              <a:t>10.12.2022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780EA-2652-437B-84AC-4246A9B1FE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Свияжс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8804421" cy="511256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16632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Остров-град Свияжск </a:t>
            </a:r>
            <a:endParaRPr lang="ru-RU" sz="4800" b="1" dirty="0" smtClean="0">
              <a:ln>
                <a:solidFill>
                  <a:schemeClr val="tx1"/>
                </a:solidFill>
              </a:ln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 algn="ctr"/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в</a:t>
            </a:r>
            <a:r>
              <a:rPr lang="ru-RU" sz="4800" b="1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4800" b="1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XX</a:t>
            </a:r>
            <a:r>
              <a:rPr lang="ru-RU" sz="4800" b="1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веке</a:t>
            </a:r>
            <a:endParaRPr lang="ru-RU" sz="4800" b="1" cap="none" spc="0" dirty="0">
              <a:ln>
                <a:solidFill>
                  <a:schemeClr val="tx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Герб города Свияжска был утвержден в 1781 год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5061180"/>
            <a:ext cx="2520280" cy="1680187"/>
          </a:xfrm>
          <a:prstGeom prst="rect">
            <a:avLst/>
          </a:prstGeom>
          <a:noFill/>
        </p:spPr>
      </p:pic>
      <p:pic>
        <p:nvPicPr>
          <p:cNvPr id="5124" name="Picture 4" descr="Так представляет жизнь дореволюционного Свияжска художник Р.Сафиулли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8132668" cy="4608512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11560" y="4633391"/>
            <a:ext cx="68407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Так представляет жизнь дореволюционного Свияжска художник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Р.Сафиуллин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6165304"/>
            <a:ext cx="2520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Герб города Свияжска был утвержден в 1781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году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yanarysh.tatarstan.ru/file/old/html/2(99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7" y="3164970"/>
            <a:ext cx="5472608" cy="364840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4099" name="Picture 3" descr="C:\Users\Николай\Desktop\scan 1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9377" t="7298"/>
          <a:stretch>
            <a:fillRect/>
          </a:stretch>
        </p:blipFill>
        <p:spPr bwMode="auto">
          <a:xfrm rot="10800000">
            <a:off x="35496" y="44624"/>
            <a:ext cx="4968552" cy="3748206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4" name="TextBox 3"/>
          <p:cNvSpPr txBox="1"/>
          <p:nvPr/>
        </p:nvSpPr>
        <p:spPr>
          <a:xfrm>
            <a:off x="5004048" y="344269"/>
            <a:ext cx="26642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>
                <a:latin typeface="Arial" pitchFamily="34" charset="0"/>
                <a:cs typeface="Arial" pitchFamily="34" charset="0"/>
              </a:rPr>
              <a:t>Лазарет </a:t>
            </a:r>
            <a:r>
              <a:rPr lang="ru-RU" sz="1300" dirty="0" err="1" smtClean="0">
                <a:latin typeface="Arial" pitchFamily="34" charset="0"/>
                <a:cs typeface="Arial" pitchFamily="34" charset="0"/>
              </a:rPr>
              <a:t>Свияжского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 земства. Начало ХХ века</a:t>
            </a:r>
            <a:endParaRPr lang="ru-RU" sz="1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0084" y="6165304"/>
            <a:ext cx="327782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>
                <a:latin typeface="Arial" pitchFamily="34" charset="0"/>
                <a:cs typeface="Arial" pitchFamily="34" charset="0"/>
              </a:rPr>
              <a:t>Здание  </a:t>
            </a:r>
            <a:r>
              <a:rPr lang="ru-RU" sz="1300" dirty="0" err="1" smtClean="0">
                <a:latin typeface="Arial" pitchFamily="34" charset="0"/>
                <a:cs typeface="Arial" pitchFamily="34" charset="0"/>
              </a:rPr>
              <a:t>Свияжской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 городской гимназии</a:t>
            </a:r>
            <a:endParaRPr lang="ru-RU" sz="13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c.pics.livejournal.com/swinopes/78752127/104986/104986_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382" y="3717032"/>
            <a:ext cx="4385519" cy="3021136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3076" name="Picture 4" descr="https://levelvan.ru/upload/media/n-1001151507344-2799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4644008" y="3717033"/>
            <a:ext cx="4364318" cy="3024336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3080" name="Picture 8" descr="https://pastvu.com/_p/a/7/9/a/79a9hs1zszifgol0t0.jpg"/>
          <p:cNvPicPr>
            <a:picLocks noChangeAspect="1" noChangeArrowheads="1"/>
          </p:cNvPicPr>
          <p:nvPr/>
        </p:nvPicPr>
        <p:blipFill>
          <a:blip r:embed="rId4" cstate="print"/>
          <a:srcRect t="4115" b="30609"/>
          <a:stretch>
            <a:fillRect/>
          </a:stretch>
        </p:blipFill>
        <p:spPr bwMode="auto">
          <a:xfrm>
            <a:off x="124756" y="116633"/>
            <a:ext cx="8874236" cy="3394594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4293096"/>
            <a:ext cx="44644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" pitchFamily="34" charset="0"/>
                <a:cs typeface="Arial" pitchFamily="34" charset="0"/>
              </a:rPr>
              <a:t>Успенский собор</a:t>
            </a:r>
          </a:p>
        </p:txBody>
      </p:sp>
      <p:pic>
        <p:nvPicPr>
          <p:cNvPr id="2054" name="Picture 6" descr="Успенский мужской монастырь. Архимандритский корпу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221088"/>
            <a:ext cx="4499992" cy="2531245"/>
          </a:xfrm>
          <a:prstGeom prst="rect">
            <a:avLst/>
          </a:prstGeom>
          <a:noFill/>
        </p:spPr>
      </p:pic>
      <p:pic>
        <p:nvPicPr>
          <p:cNvPr id="6" name="Picture 4" descr="Успенский монастыр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00" y="69007"/>
            <a:ext cx="7168796" cy="40324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dostoprim.ru/wp-content/uploads/2019/09/img_0395.jpg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 t="7167" b="6828"/>
          <a:stretch>
            <a:fillRect/>
          </a:stretch>
        </p:blipFill>
        <p:spPr bwMode="auto">
          <a:xfrm>
            <a:off x="4669148" y="4005064"/>
            <a:ext cx="4224616" cy="2725037"/>
          </a:xfrm>
          <a:prstGeom prst="rect">
            <a:avLst/>
          </a:prstGeom>
          <a:noFill/>
        </p:spPr>
      </p:pic>
      <p:pic>
        <p:nvPicPr>
          <p:cNvPr id="23556" name="Picture 4" descr="https://avatars.dzeninfra.ru/get-zen_doc/4757752/pub_60351cfa756eeb31f01aa5c7_6048e95f752e6e35d1e5eac2/scale_2400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72008" y="81192"/>
            <a:ext cx="5652120" cy="377985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796136" y="260648"/>
            <a:ext cx="334786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latin typeface="Arial" pitchFamily="34" charset="0"/>
                <a:cs typeface="Arial" pitchFamily="34" charset="0"/>
              </a:rPr>
              <a:t>Общий вид с северо-востока тюрьмы №8 НКВД ТАССР в с.Свияжск, фотография из архива МВД РТ. </a:t>
            </a:r>
            <a:endParaRPr lang="ru-RU" sz="13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300" dirty="0" smtClean="0">
                <a:latin typeface="Arial" pitchFamily="34" charset="0"/>
                <a:cs typeface="Arial" pitchFamily="34" charset="0"/>
              </a:rPr>
              <a:t>Видны 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прогулочные дворы выгороженные деревом, на заднем плане - вышка на стене Успенского монастыря, где в то время находилась ИТК №5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616" y="6093296"/>
            <a:ext cx="361073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>
                <a:latin typeface="Arial" pitchFamily="34" charset="0"/>
                <a:cs typeface="Arial" pitchFamily="34" charset="0"/>
              </a:rPr>
              <a:t>Памятник жертвам политических репрессий</a:t>
            </a:r>
            <a:endParaRPr lang="ru-RU" sz="13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1"/>
            <a:ext cx="7168796" cy="4032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4496" y="4241626"/>
            <a:ext cx="4572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79512" y="4437112"/>
            <a:ext cx="413254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latin typeface="Arial" pitchFamily="34" charset="0"/>
                <a:cs typeface="Arial" pitchFamily="34" charset="0"/>
              </a:rPr>
              <a:t>Собор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Рождества Пресвятой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Богородицы</a:t>
            </a:r>
          </a:p>
          <a:p>
            <a:pPr algn="ctr"/>
            <a:r>
              <a:rPr lang="ru-RU" sz="1300" dirty="0" smtClean="0">
                <a:latin typeface="Arial" pitchFamily="34" charset="0"/>
                <a:cs typeface="Arial" pitchFamily="34" charset="0"/>
              </a:rPr>
              <a:t>(возведён в 1567 г., разрушен в 30-е годы ХХ века)</a:t>
            </a:r>
            <a:endParaRPr lang="ru-RU" sz="13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Свияжск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l="2454" r="1857"/>
          <a:stretch>
            <a:fillRect/>
          </a:stretch>
        </p:blipFill>
        <p:spPr bwMode="auto">
          <a:xfrm>
            <a:off x="179512" y="548680"/>
            <a:ext cx="8780919" cy="532859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6021288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Свияжск с 1957 года стал островом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ic.pics.livejournal.com/o_avgust/64090313/25180/25180_original.jpg"/>
          <p:cNvPicPr>
            <a:picLocks noChangeAspect="1" noChangeArrowheads="1"/>
          </p:cNvPicPr>
          <p:nvPr/>
        </p:nvPicPr>
        <p:blipFill>
          <a:blip r:embed="rId2" cstate="print">
            <a:grayscl/>
            <a:lum contrast="20000"/>
          </a:blip>
          <a:srcRect/>
          <a:stretch>
            <a:fillRect/>
          </a:stretch>
        </p:blipFill>
        <p:spPr bwMode="auto">
          <a:xfrm>
            <a:off x="179512" y="188640"/>
            <a:ext cx="8744700" cy="583264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6165304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 pitchFamily="34" charset="0"/>
                <a:cs typeface="Arial" pitchFamily="34" charset="0"/>
              </a:rPr>
              <a:t>Здание, в котором находилась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Свияжская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психиатрическая больница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58924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latin typeface="Arial" pitchFamily="34" charset="0"/>
                <a:cs typeface="Arial" pitchFamily="34" charset="0"/>
              </a:rPr>
              <a:t>Что было сделано, чтобы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спасти</a:t>
            </a:r>
          </a:p>
          <a:p>
            <a:pPr algn="ctr"/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исторический памятник – остров-град Свияжск?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79511" y="260648"/>
            <a:ext cx="8832981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 l="19682" t="26900" r="43306" b="33200"/>
          <a:stretch>
            <a:fillRect/>
          </a:stretch>
        </p:blipFill>
        <p:spPr bwMode="auto">
          <a:xfrm>
            <a:off x="251519" y="332656"/>
            <a:ext cx="8668753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mg4.tourbina.ru/photos.4/0/3/2/6/8/1586230/big.photo/Vozrozhdenie-Sviyazhska.jpg"/>
          <p:cNvPicPr>
            <a:picLocks noChangeAspect="1" noChangeArrowheads="1"/>
          </p:cNvPicPr>
          <p:nvPr/>
        </p:nvPicPr>
        <p:blipFill>
          <a:blip r:embed="rId2" cstate="print"/>
          <a:srcRect b="4241"/>
          <a:stretch>
            <a:fillRect/>
          </a:stretch>
        </p:blipFill>
        <p:spPr bwMode="auto">
          <a:xfrm>
            <a:off x="129532" y="260648"/>
            <a:ext cx="8900987" cy="568863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609329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Начало реставрационных работ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Фотографии 2\Схема Свияжска.jpg"/>
          <p:cNvPicPr/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107504" y="188640"/>
            <a:ext cx="525658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Фотографии 2\Свияжск схема.jpg"/>
          <p:cNvPicPr/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067944" y="3429000"/>
            <a:ext cx="489654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652120" y="692696"/>
            <a:ext cx="3203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Задание 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для самостоятельной работы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visitkazan.ru/images/excursions/list/e4/es/1594831652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04664"/>
            <a:ext cx="8884773" cy="532859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879013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В настоящее время старинный город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восстановлен!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Со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временем Свияжск будет еще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краше…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143</Words>
  <Application>Microsoft Office PowerPoint</Application>
  <PresentationFormat>Экран (4:3)</PresentationFormat>
  <Paragraphs>21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Microsoft Office</dc:creator>
  <cp:lastModifiedBy>Microsoft Office</cp:lastModifiedBy>
  <cp:revision>20</cp:revision>
  <dcterms:created xsi:type="dcterms:W3CDTF">2022-12-10T12:38:07Z</dcterms:created>
  <dcterms:modified xsi:type="dcterms:W3CDTF">2022-12-10T16:07:41Z</dcterms:modified>
</cp:coreProperties>
</file>